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</p:sldMasterIdLst>
  <p:notesMasterIdLst>
    <p:notesMasterId r:id="rId35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</p:sldIdLst>
  <p:sldSz cx="10080625" cy="7559675"/>
  <p:notesSz cx="7772400" cy="10058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381">
          <p15:clr>
            <a:srgbClr val="A4A3A4"/>
          </p15:clr>
        </p15:guide>
        <p15:guide id="2" pos="3175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0">
  <p:normalViewPr horzBarState="maximized">
    <p:restoredLeft sz="14485" autoAdjust="0"/>
    <p:restoredTop sz="95987" autoAdjust="0"/>
  </p:normalViewPr>
  <p:slideViewPr>
    <p:cSldViewPr snapToGrid="0">
      <p:cViewPr varScale="1">
        <p:scale>
          <a:sx n="100" d="100"/>
          <a:sy n="100" d="100"/>
        </p:scale>
        <p:origin x="-1448" y="-112"/>
      </p:cViewPr>
      <p:guideLst>
        <p:guide orient="horz" pos="2381"/>
        <p:guide pos="317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9" Type="http://schemas.openxmlformats.org/officeDocument/2006/relationships/slide" Target="slides/slide6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notesMaster" Target="notesMasters/notesMaster1.xml"/><Relationship Id="rId36" Type="http://schemas.openxmlformats.org/officeDocument/2006/relationships/printerSettings" Target="printerSettings/printerSettings1.bin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37" Type="http://schemas.openxmlformats.org/officeDocument/2006/relationships/presProps" Target="presProps.xml"/><Relationship Id="rId38" Type="http://schemas.openxmlformats.org/officeDocument/2006/relationships/viewProps" Target="viewProps.xml"/><Relationship Id="rId39" Type="http://schemas.openxmlformats.org/officeDocument/2006/relationships/theme" Target="theme/theme1.xml"/><Relationship Id="rId4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notes format</a:t>
            </a:r>
          </a:p>
        </p:txBody>
      </p:sp>
      <p:sp>
        <p:nvSpPr>
          <p:cNvPr id="109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</a:p>
        </p:txBody>
      </p:sp>
      <p:sp>
        <p:nvSpPr>
          <p:cNvPr id="110" name="PlaceHolder 3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</a:p>
        </p:txBody>
      </p:sp>
      <p:sp>
        <p:nvSpPr>
          <p:cNvPr id="111" name="PlaceHolder 4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</a:p>
        </p:txBody>
      </p:sp>
      <p:sp>
        <p:nvSpPr>
          <p:cNvPr id="112" name="PlaceHolder 5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3688C90F-4261-4B4E-BEB2-4349CF910E8D}" type="slidenum"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pPr algn="r"/>
              <a:t>‹#›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662210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CustomShape 1"/>
          <p:cNvSpPr/>
          <p:nvPr/>
        </p:nvSpPr>
        <p:spPr>
          <a:xfrm>
            <a:off x="4404240" y="9555480"/>
            <a:ext cx="3367440" cy="502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9080" tIns="0" rIns="19080" bIns="0" anchor="b"/>
          <a:lstStyle/>
          <a:p>
            <a:pPr algn="r">
              <a:lnSpc>
                <a:spcPct val="100000"/>
              </a:lnSpc>
            </a:pPr>
            <a:fld id="{0E30E270-FD5C-44F9-B66C-6D3B52894F53}" type="slidenum">
              <a:rPr lang="en-US" sz="1000" b="0" i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pPr algn="r">
                <a:lnSpc>
                  <a:spcPct val="100000"/>
                </a:lnSpc>
              </a:pPr>
              <a:t>1</a:t>
            </a:fld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4" name="CustomShape 2"/>
          <p:cNvSpPr/>
          <p:nvPr/>
        </p:nvSpPr>
        <p:spPr>
          <a:xfrm>
            <a:off x="1036440" y="4777920"/>
            <a:ext cx="5699160" cy="4525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6434386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28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504000" y="4059000"/>
            <a:ext cx="907128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152320" y="1769040"/>
            <a:ext cx="442656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5152320" y="4059000"/>
            <a:ext cx="442656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504000" y="4059000"/>
            <a:ext cx="442656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28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28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4" name="Picture 33"/>
          <p:cNvPicPr/>
          <p:nvPr/>
        </p:nvPicPr>
        <p:blipFill>
          <a:blip r:embed="rId2"/>
          <a:stretch/>
        </p:blipFill>
        <p:spPr>
          <a:xfrm>
            <a:off x="2292120" y="1769040"/>
            <a:ext cx="5494680" cy="4384080"/>
          </a:xfrm>
          <a:prstGeom prst="rect">
            <a:avLst/>
          </a:prstGeom>
          <a:ln>
            <a:noFill/>
          </a:ln>
        </p:spPr>
      </p:pic>
      <p:pic>
        <p:nvPicPr>
          <p:cNvPr id="35" name="Picture 34"/>
          <p:cNvPicPr/>
          <p:nvPr/>
        </p:nvPicPr>
        <p:blipFill>
          <a:blip r:embed="rId2"/>
          <a:stretch/>
        </p:blipFill>
        <p:spPr>
          <a:xfrm>
            <a:off x="2292120" y="1769040"/>
            <a:ext cx="5494680" cy="43840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subTitle"/>
          </p:nvPr>
        </p:nvSpPr>
        <p:spPr>
          <a:xfrm>
            <a:off x="504000" y="1769040"/>
            <a:ext cx="9071280" cy="43840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28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 type="body"/>
          </p:nvPr>
        </p:nvSpPr>
        <p:spPr>
          <a:xfrm>
            <a:off x="5152320" y="1769040"/>
            <a:ext cx="442656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1280" cy="58503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" name="PlaceHolder 3"/>
          <p:cNvSpPr>
            <a:spLocks noGrp="1"/>
          </p:cNvSpPr>
          <p:nvPr>
            <p:ph type="body"/>
          </p:nvPr>
        </p:nvSpPr>
        <p:spPr>
          <a:xfrm>
            <a:off x="504000" y="4059000"/>
            <a:ext cx="442656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" name="PlaceHolder 4"/>
          <p:cNvSpPr>
            <a:spLocks noGrp="1"/>
          </p:cNvSpPr>
          <p:nvPr>
            <p:ph type="body"/>
          </p:nvPr>
        </p:nvSpPr>
        <p:spPr>
          <a:xfrm>
            <a:off x="5152320" y="1769040"/>
            <a:ext cx="442656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504000" y="1769040"/>
            <a:ext cx="9071280" cy="43840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5152320" y="1769040"/>
            <a:ext cx="442656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 type="body"/>
          </p:nvPr>
        </p:nvSpPr>
        <p:spPr>
          <a:xfrm>
            <a:off x="5152320" y="4059000"/>
            <a:ext cx="442656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5152320" y="1769040"/>
            <a:ext cx="442656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504000" y="4059000"/>
            <a:ext cx="907128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28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504000" y="4059000"/>
            <a:ext cx="907128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5152320" y="1769040"/>
            <a:ext cx="442656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 type="body"/>
          </p:nvPr>
        </p:nvSpPr>
        <p:spPr>
          <a:xfrm>
            <a:off x="5152320" y="4059000"/>
            <a:ext cx="442656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" name="PlaceHolder 5"/>
          <p:cNvSpPr>
            <a:spLocks noGrp="1"/>
          </p:cNvSpPr>
          <p:nvPr>
            <p:ph type="body"/>
          </p:nvPr>
        </p:nvSpPr>
        <p:spPr>
          <a:xfrm>
            <a:off x="504000" y="4059000"/>
            <a:ext cx="442656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28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28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0" name="Picture 69"/>
          <p:cNvPicPr/>
          <p:nvPr/>
        </p:nvPicPr>
        <p:blipFill>
          <a:blip r:embed="rId2"/>
          <a:stretch/>
        </p:blipFill>
        <p:spPr>
          <a:xfrm>
            <a:off x="2292120" y="1769040"/>
            <a:ext cx="5494680" cy="4384080"/>
          </a:xfrm>
          <a:prstGeom prst="rect">
            <a:avLst/>
          </a:prstGeom>
          <a:ln>
            <a:noFill/>
          </a:ln>
        </p:spPr>
      </p:pic>
      <p:pic>
        <p:nvPicPr>
          <p:cNvPr id="71" name="Picture 70"/>
          <p:cNvPicPr/>
          <p:nvPr/>
        </p:nvPicPr>
        <p:blipFill>
          <a:blip r:embed="rId2"/>
          <a:stretch/>
        </p:blipFill>
        <p:spPr>
          <a:xfrm>
            <a:off x="2292120" y="1769040"/>
            <a:ext cx="5494680" cy="43840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 type="subTitle"/>
          </p:nvPr>
        </p:nvSpPr>
        <p:spPr>
          <a:xfrm>
            <a:off x="504000" y="1769040"/>
            <a:ext cx="9071280" cy="43840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28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 type="body"/>
          </p:nvPr>
        </p:nvSpPr>
        <p:spPr>
          <a:xfrm>
            <a:off x="5152320" y="1769040"/>
            <a:ext cx="442656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28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1280" cy="58503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5" name="PlaceHolder 3"/>
          <p:cNvSpPr>
            <a:spLocks noGrp="1"/>
          </p:cNvSpPr>
          <p:nvPr>
            <p:ph type="body"/>
          </p:nvPr>
        </p:nvSpPr>
        <p:spPr>
          <a:xfrm>
            <a:off x="504000" y="4059000"/>
            <a:ext cx="442656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6" name="PlaceHolder 4"/>
          <p:cNvSpPr>
            <a:spLocks noGrp="1"/>
          </p:cNvSpPr>
          <p:nvPr>
            <p:ph type="body"/>
          </p:nvPr>
        </p:nvSpPr>
        <p:spPr>
          <a:xfrm>
            <a:off x="5152320" y="1769040"/>
            <a:ext cx="442656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5152320" y="1769040"/>
            <a:ext cx="442656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 type="body"/>
          </p:nvPr>
        </p:nvSpPr>
        <p:spPr>
          <a:xfrm>
            <a:off x="5152320" y="4059000"/>
            <a:ext cx="442656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5152320" y="1769040"/>
            <a:ext cx="442656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 type="body"/>
          </p:nvPr>
        </p:nvSpPr>
        <p:spPr>
          <a:xfrm>
            <a:off x="504000" y="4059000"/>
            <a:ext cx="907128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28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504000" y="4059000"/>
            <a:ext cx="907128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 type="body"/>
          </p:nvPr>
        </p:nvSpPr>
        <p:spPr>
          <a:xfrm>
            <a:off x="5152320" y="1769040"/>
            <a:ext cx="442656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1" name="PlaceHolder 4"/>
          <p:cNvSpPr>
            <a:spLocks noGrp="1"/>
          </p:cNvSpPr>
          <p:nvPr>
            <p:ph type="body"/>
          </p:nvPr>
        </p:nvSpPr>
        <p:spPr>
          <a:xfrm>
            <a:off x="5152320" y="4059000"/>
            <a:ext cx="442656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2" name="PlaceHolder 5"/>
          <p:cNvSpPr>
            <a:spLocks noGrp="1"/>
          </p:cNvSpPr>
          <p:nvPr>
            <p:ph type="body"/>
          </p:nvPr>
        </p:nvSpPr>
        <p:spPr>
          <a:xfrm>
            <a:off x="504000" y="4059000"/>
            <a:ext cx="442656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28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28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6" name="Picture 105"/>
          <p:cNvPicPr/>
          <p:nvPr/>
        </p:nvPicPr>
        <p:blipFill>
          <a:blip r:embed="rId2"/>
          <a:stretch/>
        </p:blipFill>
        <p:spPr>
          <a:xfrm>
            <a:off x="2292120" y="1769040"/>
            <a:ext cx="5494680" cy="4384080"/>
          </a:xfrm>
          <a:prstGeom prst="rect">
            <a:avLst/>
          </a:prstGeom>
          <a:ln>
            <a:noFill/>
          </a:ln>
        </p:spPr>
      </p:pic>
      <p:pic>
        <p:nvPicPr>
          <p:cNvPr id="107" name="Picture 106"/>
          <p:cNvPicPr/>
          <p:nvPr/>
        </p:nvPicPr>
        <p:blipFill>
          <a:blip r:embed="rId2"/>
          <a:stretch/>
        </p:blipFill>
        <p:spPr>
          <a:xfrm>
            <a:off x="2292120" y="1769040"/>
            <a:ext cx="5494680" cy="43840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5152320" y="1769040"/>
            <a:ext cx="442656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1280" cy="58503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504000" y="4059000"/>
            <a:ext cx="442656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5152320" y="1769040"/>
            <a:ext cx="442656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5152320" y="1769040"/>
            <a:ext cx="442656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5152320" y="4059000"/>
            <a:ext cx="442656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5152320" y="1769040"/>
            <a:ext cx="442656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504000" y="4059000"/>
            <a:ext cx="907128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4.xml"/><Relationship Id="rId13" Type="http://schemas.openxmlformats.org/officeDocument/2006/relationships/theme" Target="../theme/theme2.xml"/><Relationship Id="rId14" Type="http://schemas.openxmlformats.org/officeDocument/2006/relationships/image" Target="../media/image1.jpeg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2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36.xml"/><Relationship Id="rId13" Type="http://schemas.openxmlformats.org/officeDocument/2006/relationships/theme" Target="../theme/theme3.xml"/><Relationship Id="rId14" Type="http://schemas.openxmlformats.org/officeDocument/2006/relationships/image" Target="../media/image1.jpeg"/><Relationship Id="rId1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1.xml"/><Relationship Id="rId8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280" cy="438408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6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7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image" Target="../media/image8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9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0.jp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CustomShape 1"/>
          <p:cNvSpPr/>
          <p:nvPr/>
        </p:nvSpPr>
        <p:spPr>
          <a:xfrm>
            <a:off x="1310760" y="1914120"/>
            <a:ext cx="2351520" cy="1595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2160" tIns="46080" rIns="92160" bIns="46080"/>
          <a:lstStyle/>
          <a:p>
            <a:pPr algn="ctr">
              <a:lnSpc>
                <a:spcPct val="80000"/>
              </a:lnSpc>
            </a:pPr>
            <a:r>
              <a:rPr lang="en-US" sz="32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Chapter 4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80000"/>
              </a:lnSpc>
            </a:pPr>
            <a:r>
              <a:rPr lang="en-US" sz="2000" b="1" i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ADT Sorted List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CustomShape 1"/>
          <p:cNvSpPr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Binary Search Walkthrough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436" y="1501336"/>
            <a:ext cx="9673182" cy="4823174"/>
          </a:xfrm>
          <a:prstGeom prst="rect">
            <a:avLst/>
          </a:prstGeom>
        </p:spPr>
      </p:pic>
      <p:sp>
        <p:nvSpPr>
          <p:cNvPr id="5" name="TextShape 2"/>
          <p:cNvSpPr txBox="1"/>
          <p:nvPr/>
        </p:nvSpPr>
        <p:spPr>
          <a:xfrm>
            <a:off x="0" y="6439914"/>
            <a:ext cx="10080625" cy="62814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buClr>
                <a:srgbClr val="000000"/>
              </a:buClr>
              <a:buSzPct val="45000"/>
            </a:pPr>
            <a:r>
              <a:rPr lang="en-US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	Figure </a:t>
            </a:r>
            <a:r>
              <a:rPr lang="en-US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4.4 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IN" dirty="0"/>
              <a:t>Trace of the binary search algorithm (a) First iteration bat &lt; dog (b) Second </a:t>
            </a:r>
            <a:r>
              <a:rPr lang="en-IN" dirty="0" smtClean="0"/>
              <a:t>	iteration </a:t>
            </a:r>
            <a:r>
              <a:rPr lang="en-IN" dirty="0"/>
              <a:t>bat &lt; chicken </a:t>
            </a:r>
            <a:r>
              <a:rPr lang="en-IN" dirty="0" smtClean="0"/>
              <a:t>(c) </a:t>
            </a:r>
            <a:r>
              <a:rPr lang="en-IN" dirty="0"/>
              <a:t>Third iteration bat &gt; ant (d) Fourth iteration bat &lt; </a:t>
            </a:r>
            <a:r>
              <a:rPr lang="en-IN" dirty="0" smtClean="0"/>
              <a:t>cat)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CustomShape 1"/>
          <p:cNvSpPr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Dynamically Allocated Arrays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3" name="CustomShape 2"/>
          <p:cNvSpPr/>
          <p:nvPr/>
        </p:nvSpPr>
        <p:spPr>
          <a:xfrm>
            <a:off x="504000" y="1769040"/>
            <a:ext cx="9071280" cy="4384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Dynamically allocated arrays allow clients to decide how many elements to store at run time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Use a pointer to an array of ItemType on the heap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Requires very few changes to implement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CustomShape 1"/>
          <p:cNvSpPr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Dynamically Allocated </a:t>
            </a:r>
            <a:r>
              <a:rPr lang="en-US" sz="4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Arrays (cont.)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5" name="CustomShape 2"/>
          <p:cNvSpPr/>
          <p:nvPr/>
        </p:nvSpPr>
        <p:spPr>
          <a:xfrm>
            <a:off x="504000" y="1769040"/>
            <a:ext cx="9071280" cy="4384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Parameterized constructor: 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Allows 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user to specify max number of items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Default constructor: Allocated 500 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items; </a:t>
            </a:r>
            <a:r>
              <a:rPr lang="en-U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sed 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for arrays of lists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Destructor: Cleans up the memory on the heap when the rest of the list is removed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IsFull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 We store the max list size instead of using a constant: </a:t>
            </a:r>
            <a:r>
              <a:rPr lang="en-US" sz="2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length == </a:t>
            </a:r>
            <a:r>
              <a:rPr lang="en-US" sz="28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maxList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CustomShape 1"/>
          <p:cNvSpPr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Dynamically Allocated </a:t>
            </a:r>
            <a:r>
              <a:rPr lang="en-US" sz="4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Arrays (cont.)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991" y="1367387"/>
            <a:ext cx="7208642" cy="5185867"/>
          </a:xfrm>
          <a:prstGeom prst="rect">
            <a:avLst/>
          </a:prstGeom>
        </p:spPr>
      </p:pic>
      <p:sp>
        <p:nvSpPr>
          <p:cNvPr id="5" name="TextShape 2"/>
          <p:cNvSpPr txBox="1"/>
          <p:nvPr/>
        </p:nvSpPr>
        <p:spPr>
          <a:xfrm>
            <a:off x="0" y="6649984"/>
            <a:ext cx="10080625" cy="3886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buClr>
                <a:srgbClr val="000000"/>
              </a:buClr>
              <a:buSzPct val="45000"/>
            </a:pPr>
            <a:r>
              <a:rPr lang="en-US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	Figure </a:t>
            </a:r>
            <a:r>
              <a:rPr lang="en-US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4.5 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IN" dirty="0"/>
              <a:t>A list in which the array is in dynamic storage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CustomShape 1"/>
          <p:cNvSpPr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Linked List-Based Sorted List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9" name="CustomShape 2"/>
          <p:cNvSpPr/>
          <p:nvPr/>
        </p:nvSpPr>
        <p:spPr>
          <a:xfrm>
            <a:off x="504000" y="1769040"/>
            <a:ext cx="9071280" cy="4384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Very similar to changing array-based Unsorted List to linked list-based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GetItem changes since searching the list is different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PutItem and DeleteItem must handle changing links between nodes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CustomShape 1"/>
          <p:cNvSpPr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Linked List Implementation: GetItem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1" name="CustomShape 2"/>
          <p:cNvSpPr/>
          <p:nvPr/>
        </p:nvSpPr>
        <p:spPr>
          <a:xfrm>
            <a:off x="504000" y="1769040"/>
            <a:ext cx="9071280" cy="4384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same simple optimization is usable: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Stop 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once we reach an item that comes after the item 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we’re 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searching for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lvl="1" indent="-21600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If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CompareTo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returns Equal, item has been found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lvl="1" indent="-21600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If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CompareTo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returns Less, item is not in the list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Cannot use Binary search here. Why?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lvl="1" indent="-21600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Binary search requires being able to randomly access elements of the list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lvl="1" indent="-21600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Linked lists can only access </a:t>
            </a:r>
            <a:r>
              <a:rPr lang="en-US" sz="2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directly linked 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nodes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CustomShape 1"/>
          <p:cNvSpPr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Linked List Implementation: PutItem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3" name="CustomShape 2"/>
          <p:cNvSpPr/>
          <p:nvPr/>
        </p:nvSpPr>
        <p:spPr>
          <a:xfrm>
            <a:off x="504000" y="1769040"/>
            <a:ext cx="9071280" cy="4384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algorithm starts the same: Search through the list to find the location for the new item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lvl="1" indent="-21600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Example: List contains “</a:t>
            </a:r>
            <a:r>
              <a:rPr lang="en-US" sz="2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Alex,” 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“</a:t>
            </a:r>
            <a:r>
              <a:rPr lang="en-US" sz="2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Chris,” 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“</a:t>
            </a:r>
            <a:r>
              <a:rPr lang="en-US" sz="2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John,” 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and “</a:t>
            </a:r>
            <a:r>
              <a:rPr lang="en-US" sz="2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Kit,” 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and we want to insert “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Becca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”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lvl="1" indent="-21600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Search stops at “Chris” because “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Becca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” &lt; “Chris”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lvl="1" indent="-21600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Prepare a new node for “</a:t>
            </a:r>
            <a:r>
              <a:rPr lang="en-US" sz="28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Becca</a:t>
            </a:r>
            <a:r>
              <a:rPr lang="en-US" sz="2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,” 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which points to “Chris” as the next node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lvl="1" indent="-21600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We need “Alex” to point to “</a:t>
            </a:r>
            <a:r>
              <a:rPr lang="en-US" sz="28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Becca</a:t>
            </a:r>
            <a:r>
              <a:rPr lang="en-US" sz="28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</a:t>
            </a:r>
            <a:r>
              <a:rPr lang="en-US" sz="2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” 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but since </a:t>
            </a:r>
            <a:r>
              <a:rPr lang="en-US" sz="2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we don’t have a pointer to “Alex,” we can’t modify it!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CustomShape 1"/>
          <p:cNvSpPr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Linked List Implementation: </a:t>
            </a:r>
            <a:r>
              <a:rPr lang="en-US" sz="44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PutItem</a:t>
            </a:r>
            <a:r>
              <a:rPr lang="en-US" sz="4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(cont.)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5" name="CustomShape 2"/>
          <p:cNvSpPr/>
          <p:nvPr/>
        </p:nvSpPr>
        <p:spPr>
          <a:xfrm>
            <a:off x="504000" y="1769040"/>
            <a:ext cx="9071280" cy="4384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Possible solution: Always look ahead one node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lvl="1" indent="-21600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That is, compare against </a:t>
            </a:r>
            <a:r>
              <a:rPr lang="en-US" sz="24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(location-&gt;next)-&gt;info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lvl="1" indent="-21600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But this will cause an exception when we reach the end of the list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Solution: Use a second pointer that points to the previous node</a:t>
            </a:r>
          </a:p>
          <a:p>
            <a:pPr marL="432000" lvl="1" indent="-21600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Will be NULL if inserting at the beginning of the list, which is a special case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CustomShape 1"/>
          <p:cNvSpPr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Linked List Implementation: </a:t>
            </a:r>
            <a:r>
              <a:rPr lang="en-US" sz="44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PutItem</a:t>
            </a:r>
            <a:r>
              <a:rPr lang="en-US" sz="4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(cont.)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7" name="CustomShape 2"/>
          <p:cNvSpPr/>
          <p:nvPr/>
        </p:nvSpPr>
        <p:spPr>
          <a:xfrm>
            <a:off x="504000" y="1769040"/>
            <a:ext cx="9071280" cy="4384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We update both pointers at the same time, creating an “inchworm effect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”</a:t>
            </a: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</a:pPr>
            <a:endParaRPr lang="en-US" sz="18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1181" y="2768670"/>
            <a:ext cx="5398262" cy="3681558"/>
          </a:xfrm>
          <a:prstGeom prst="rect">
            <a:avLst/>
          </a:prstGeom>
        </p:spPr>
      </p:pic>
      <p:sp>
        <p:nvSpPr>
          <p:cNvPr id="6" name="TextShape 2"/>
          <p:cNvSpPr txBox="1"/>
          <p:nvPr/>
        </p:nvSpPr>
        <p:spPr>
          <a:xfrm>
            <a:off x="0" y="6526414"/>
            <a:ext cx="10080625" cy="59107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buClr>
                <a:srgbClr val="000000"/>
              </a:buClr>
              <a:buSzPct val="45000"/>
            </a:pPr>
            <a:r>
              <a:rPr lang="en-US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	Figure </a:t>
            </a:r>
            <a:r>
              <a:rPr lang="en-US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4.9 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IN" dirty="0"/>
              <a:t>The inchworm effect (a) (b) Set </a:t>
            </a:r>
            <a:r>
              <a:rPr lang="en-IN" dirty="0" err="1"/>
              <a:t>predLoc</a:t>
            </a:r>
            <a:r>
              <a:rPr lang="en-IN" dirty="0"/>
              <a:t> to location </a:t>
            </a:r>
            <a:r>
              <a:rPr lang="en-IN" dirty="0" smtClean="0"/>
              <a:t>(c) </a:t>
            </a:r>
            <a:r>
              <a:rPr lang="en-IN" dirty="0"/>
              <a:t>Set location to </a:t>
            </a:r>
            <a:r>
              <a:rPr lang="en-IN" dirty="0" smtClean="0"/>
              <a:t>	Next(location</a:t>
            </a:r>
            <a:r>
              <a:rPr lang="en-IN" dirty="0"/>
              <a:t>)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Shape 2"/>
          <p:cNvSpPr txBox="1"/>
          <p:nvPr/>
        </p:nvSpPr>
        <p:spPr>
          <a:xfrm>
            <a:off x="0" y="6233161"/>
            <a:ext cx="10080625" cy="6553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buClr>
                <a:srgbClr val="000000"/>
              </a:buClr>
              <a:buSzPct val="45000"/>
            </a:pPr>
            <a:r>
              <a:rPr lang="en-US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	Figure </a:t>
            </a:r>
            <a:r>
              <a:rPr lang="en-US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4.10 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IN" dirty="0"/>
              <a:t>Four insertion cases (a) Put Alex (goes at the beginning) (b) Put </a:t>
            </a:r>
            <a:r>
              <a:rPr lang="en-IN" dirty="0" smtClean="0"/>
              <a:t>Kit</a:t>
            </a:r>
          </a:p>
          <a:p>
            <a:pPr>
              <a:buClr>
                <a:srgbClr val="000000"/>
              </a:buClr>
              <a:buSzPct val="45000"/>
            </a:pPr>
            <a:r>
              <a:rPr lang="en-IN" dirty="0"/>
              <a:t>	</a:t>
            </a:r>
            <a:r>
              <a:rPr lang="en-IN" dirty="0" smtClean="0"/>
              <a:t>(goes </a:t>
            </a:r>
            <a:r>
              <a:rPr lang="en-IN" dirty="0"/>
              <a:t>in the middle) (c Put Kate (goes at the end) (d) Put John (into an empty list)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pic>
        <p:nvPicPr>
          <p:cNvPr id="1026" name="Picture 2" descr="C:\Users\Abithrajn\Desktop\fg04_0100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972"/>
          <a:stretch/>
        </p:blipFill>
        <p:spPr bwMode="auto">
          <a:xfrm>
            <a:off x="239499" y="1122942"/>
            <a:ext cx="4780800" cy="4968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C:\Users\Abithrajn\Desktop\fg04_0100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082"/>
          <a:stretch/>
        </p:blipFill>
        <p:spPr bwMode="auto">
          <a:xfrm>
            <a:off x="5126811" y="1896784"/>
            <a:ext cx="4781569" cy="4195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CustomShape 1"/>
          <p:cNvSpPr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Sorted List: Logical Level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5" name="CustomShape 2"/>
          <p:cNvSpPr/>
          <p:nvPr/>
        </p:nvSpPr>
        <p:spPr>
          <a:xfrm>
            <a:off x="504000" y="1769040"/>
            <a:ext cx="9071280" cy="4384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Only change from unsorted list is guaranteeing list elements are sorted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Order is determined by </a:t>
            </a:r>
            <a:r>
              <a:rPr lang="en-US" sz="32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ItemType’s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CompareTo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method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PutItem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and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DeleteItem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pre- and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postconditions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assert list is sorted and remains sorted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CustomShape 1"/>
          <p:cNvSpPr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Linked List: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DeleteItem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0" name="CustomShape 2"/>
          <p:cNvSpPr/>
          <p:nvPr/>
        </p:nvSpPr>
        <p:spPr>
          <a:xfrm>
            <a:off x="504000" y="1769040"/>
            <a:ext cx="9071280" cy="4384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DeleteItem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doesn’t 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change much, but it must handle updating 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pointers</a:t>
            </a:r>
            <a:endParaRPr lang="en-US" sz="18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Two options: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lvl="1" indent="-21600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Use the same algorithm as the unsorted list: compare against (</a:t>
            </a:r>
            <a:r>
              <a:rPr lang="en-US" sz="24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location-&gt;next)-&gt;info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to find the item to delete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lvl="1" indent="-21600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Mirror the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PutItem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algorithm so it removes the node using two location pointers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As with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PutItem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there are four cases to consider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CustomShape 2"/>
          <p:cNvSpPr/>
          <p:nvPr/>
        </p:nvSpPr>
        <p:spPr>
          <a:xfrm>
            <a:off x="504000" y="1769040"/>
            <a:ext cx="9071280" cy="4384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" name="TextShape 2"/>
          <p:cNvSpPr txBox="1"/>
          <p:nvPr/>
        </p:nvSpPr>
        <p:spPr>
          <a:xfrm>
            <a:off x="0" y="6192784"/>
            <a:ext cx="10080625" cy="85056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buClr>
                <a:srgbClr val="000000"/>
              </a:buClr>
              <a:buSzPct val="45000"/>
            </a:pPr>
            <a:r>
              <a:rPr lang="en-US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	Figure </a:t>
            </a:r>
            <a:r>
              <a:rPr lang="en-US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4.11 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IN" dirty="0"/>
              <a:t>Deleting from a linked list: (a) Delete only list node (Delete David</a:t>
            </a:r>
            <a:r>
              <a:rPr lang="en-IN" dirty="0" smtClean="0"/>
              <a:t>)</a:t>
            </a:r>
          </a:p>
          <a:p>
            <a:pPr>
              <a:buClr>
                <a:srgbClr val="000000"/>
              </a:buClr>
              <a:buSzPct val="45000"/>
            </a:pPr>
            <a:r>
              <a:rPr lang="en-IN" dirty="0"/>
              <a:t>	</a:t>
            </a:r>
            <a:r>
              <a:rPr lang="en-IN" dirty="0" smtClean="0"/>
              <a:t>(</a:t>
            </a:r>
            <a:r>
              <a:rPr lang="en-IN" dirty="0"/>
              <a:t>b) Delete first list node (Delete Radio) </a:t>
            </a:r>
            <a:r>
              <a:rPr lang="en-IN" dirty="0" smtClean="0"/>
              <a:t>(c) </a:t>
            </a:r>
            <a:r>
              <a:rPr lang="en-IN" dirty="0"/>
              <a:t>Delete "middle" node (Delete Leah</a:t>
            </a:r>
            <a:r>
              <a:rPr lang="en-IN" dirty="0" smtClean="0"/>
              <a:t>)</a:t>
            </a:r>
          </a:p>
          <a:p>
            <a:pPr>
              <a:buClr>
                <a:srgbClr val="000000"/>
              </a:buClr>
              <a:buSzPct val="45000"/>
            </a:pPr>
            <a:r>
              <a:rPr lang="en-IN" dirty="0"/>
              <a:t>	</a:t>
            </a:r>
            <a:r>
              <a:rPr lang="en-IN" dirty="0" smtClean="0"/>
              <a:t>(</a:t>
            </a:r>
            <a:r>
              <a:rPr lang="en-IN" dirty="0"/>
              <a:t>d) Delete last node (Delete Miriam)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pic>
        <p:nvPicPr>
          <p:cNvPr id="1026" name="Picture 2" descr="\\10.1.1.17\productions\ART\ART PROCESS\Dale_162989_PPT\Dale_161029_Table_JPEG Files\CH04\Jpg\fg04_011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8881" y="138198"/>
            <a:ext cx="4362728" cy="5977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CustomShape 1"/>
          <p:cNvSpPr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Comparing Sorted List Implementations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4" name="CustomShape 2"/>
          <p:cNvSpPr/>
          <p:nvPr/>
        </p:nvSpPr>
        <p:spPr>
          <a:xfrm>
            <a:off x="504000" y="1769040"/>
            <a:ext cx="9071280" cy="4384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GetItem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 Array-based can use binary search, which is O(log</a:t>
            </a:r>
            <a:r>
              <a:rPr lang="en-US" sz="3200" b="0" strike="noStrike" spc="-1" baseline="-33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</a:t>
            </a:r>
            <a:r>
              <a:rPr lang="en-US" sz="3200" b="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), but linked list-based is stuck with sequential O(</a:t>
            </a:r>
            <a:r>
              <a:rPr lang="en-US" sz="3200" b="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) search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PutItem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 Array-based requires searching plus moving all subsequent items, while linked list-based only needs to 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search; </a:t>
            </a:r>
            <a:r>
              <a:rPr lang="en-U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oth 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are O(</a:t>
            </a:r>
            <a:r>
              <a:rPr lang="en-US" sz="3200" b="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), but linked list-based does less work 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overall</a:t>
            </a:r>
            <a:endParaRPr lang="en-US" sz="18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DeleteItem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 Same as </a:t>
            </a:r>
            <a:r>
              <a:rPr lang="en-US" sz="32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PutItem</a:t>
            </a:r>
            <a:r>
              <a:rPr lang="en-U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;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oth 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are O(</a:t>
            </a:r>
            <a:r>
              <a:rPr lang="en-US" sz="3200" b="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) and therefore roughly equivalent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CustomShape 1"/>
          <p:cNvSpPr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Sorted List Implementations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" name="TextShape 2"/>
          <p:cNvSpPr txBox="1"/>
          <p:nvPr/>
        </p:nvSpPr>
        <p:spPr>
          <a:xfrm>
            <a:off x="0" y="6687055"/>
            <a:ext cx="10080625" cy="3886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buClr>
                <a:srgbClr val="000000"/>
              </a:buClr>
              <a:buSzPct val="45000"/>
            </a:pPr>
            <a:r>
              <a:rPr lang="en-IN" b="1" dirty="0" smtClean="0"/>
              <a:t>	Table </a:t>
            </a:r>
            <a:r>
              <a:rPr lang="en-IN" b="1" dirty="0"/>
              <a:t>4.3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 </a:t>
            </a:r>
            <a:r>
              <a:rPr lang="en-IN" dirty="0"/>
              <a:t>Big-O Comparison of Sorted List Operations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6727" y="1356511"/>
            <a:ext cx="7027171" cy="525151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CustomShape 1"/>
          <p:cNvSpPr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Sorted List vs. Unsorted List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8" name="CustomShape 2"/>
          <p:cNvSpPr/>
          <p:nvPr/>
        </p:nvSpPr>
        <p:spPr>
          <a:xfrm>
            <a:off x="504000" y="1769040"/>
            <a:ext cx="9071280" cy="4384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main difference is </a:t>
            </a:r>
            <a:r>
              <a:rPr lang="en-US" sz="32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PutItem</a:t>
            </a:r>
            <a:endParaRPr lang="en-US" sz="18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lvl="1" indent="-21600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Unsorted List is O(1) because it </a:t>
            </a:r>
            <a:r>
              <a:rPr lang="en-US" sz="2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doesn’t 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care about order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lvl="1" indent="-21600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Sorted List is O(</a:t>
            </a:r>
            <a:r>
              <a:rPr lang="en-US" sz="2800" b="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) because it must search the list to find where the item should go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GetItem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in a Sorted List can be more efficient than an Unsorted List if binary search is used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CustomShape 1"/>
          <p:cNvSpPr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Bounded and Unbounded ADTs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0" name="CustomShape 2"/>
          <p:cNvSpPr/>
          <p:nvPr/>
        </p:nvSpPr>
        <p:spPr>
          <a:xfrm>
            <a:off x="504000" y="1769040"/>
            <a:ext cx="9071280" cy="4384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Bounded ADT:</a:t>
            </a: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There is a logical limit on the number of items in the structure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Unbounded ADT:</a:t>
            </a: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There is no logical limit on the number of items in the structure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Are our lists bounded or unbounded?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TextShape 1"/>
          <p:cNvSpPr txBox="1"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Bounded or Unbounded Lists</a:t>
            </a:r>
          </a:p>
        </p:txBody>
      </p:sp>
      <p:sp>
        <p:nvSpPr>
          <p:cNvPr id="162" name="TextShape 2"/>
          <p:cNvSpPr txBox="1"/>
          <p:nvPr/>
        </p:nvSpPr>
        <p:spPr>
          <a:xfrm>
            <a:off x="504000" y="1769040"/>
            <a:ext cx="9071280" cy="43840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array-based list is bounded and the linked list-based list is unbounded, but this is an </a:t>
            </a:r>
            <a:r>
              <a:rPr lang="en-US" sz="3200" b="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implementation difference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dynamically allocated array-based list uses arrays but can be unbounded by allocating more memory as needed</a:t>
            </a:r>
          </a:p>
          <a:p>
            <a:pPr marL="432000" indent="-324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Clients only know an ADT is bounded or unbounded if the documentation tells them so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CustomShape 1"/>
          <p:cNvSpPr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Object-Oriented Design Methodology</a:t>
            </a:r>
          </a:p>
        </p:txBody>
      </p:sp>
      <p:sp>
        <p:nvSpPr>
          <p:cNvPr id="164" name="CustomShape 2"/>
          <p:cNvSpPr/>
          <p:nvPr/>
        </p:nvSpPr>
        <p:spPr>
          <a:xfrm>
            <a:off x="504000" y="1769040"/>
            <a:ext cx="9071280" cy="4384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 main steps to object-oriented design: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Brainstorming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Filtering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Scenarios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Responsibility Algorithms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CustomShape 1"/>
          <p:cNvSpPr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Brainstorming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6" name="CustomShape 2"/>
          <p:cNvSpPr/>
          <p:nvPr/>
        </p:nvSpPr>
        <p:spPr>
          <a:xfrm>
            <a:off x="504000" y="1769040"/>
            <a:ext cx="9071280" cy="4384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 group problem-solving technique where all members of the group spontaneously contribute ideas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lvl="1" indent="-21600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All ideas are potentially good ideas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lvl="1" indent="-21600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Think fast and furiously, and ponder later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lvl="1" indent="-21600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Give every voice a turn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lvl="1" indent="-21600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 little humor can be a powerful force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goal is to produce a list of candidate classes for solving the problem at hand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CustomShape 1"/>
          <p:cNvSpPr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Filtering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8" name="CustomShape 2"/>
          <p:cNvSpPr/>
          <p:nvPr/>
        </p:nvSpPr>
        <p:spPr>
          <a:xfrm>
            <a:off x="504000" y="1769040"/>
            <a:ext cx="9071280" cy="4384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Take the list of classes from the Brainstorming step and determine which classes are core to solving the problem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You may find some classes are duplicates, or others could be combined into a single class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Once complete, CRC cards should be written for the remaining classes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CustomShape 1"/>
          <p:cNvSpPr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Sorted List: Application Level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7" name="CustomShape 2"/>
          <p:cNvSpPr/>
          <p:nvPr/>
        </p:nvSpPr>
        <p:spPr>
          <a:xfrm>
            <a:off x="504000" y="1769040"/>
            <a:ext cx="9071280" cy="4384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Nothing has changed for the 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user; </a:t>
            </a:r>
            <a:r>
              <a:rPr lang="en-U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ist 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interface is exactly the same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GetNextItem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will return the next item in key order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CustomShape 1"/>
          <p:cNvSpPr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Scenarios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0" name="CustomShape 2"/>
          <p:cNvSpPr/>
          <p:nvPr/>
        </p:nvSpPr>
        <p:spPr>
          <a:xfrm>
            <a:off x="504000" y="1769040"/>
            <a:ext cx="9071280" cy="4384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Scenario: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A sequence of steps that describes an interaction between a client and a program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lvl="1" indent="-21600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 set of related scenarios is a </a:t>
            </a:r>
            <a:r>
              <a:rPr lang="en-US" sz="2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use case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Goal of this step is to assign responsibilities to each class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lvl="1" indent="-21600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Responsibility: A task handled by a class; something a class should know or be able to do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Scenarios help us decide the tasks in a program and which classes handle each task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CustomShape 1"/>
          <p:cNvSpPr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Responsibility Algorithms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2" name="CustomShape 2"/>
          <p:cNvSpPr/>
          <p:nvPr/>
        </p:nvSpPr>
        <p:spPr>
          <a:xfrm>
            <a:off x="504000" y="1769040"/>
            <a:ext cx="9071280" cy="4384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This step involves writing the algorithms for each responsibility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Knowledge responsibilities usually just return data encapsulated by the class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top-down design approach is usually sufficient for implementing action responsibilities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CustomShape 1"/>
          <p:cNvSpPr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Sorted List: Implementation Level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9" name="CustomShape 2"/>
          <p:cNvSpPr/>
          <p:nvPr/>
        </p:nvSpPr>
        <p:spPr>
          <a:xfrm>
            <a:off x="504000" y="1769040"/>
            <a:ext cx="9071280" cy="4384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Few changes are needed to implement the sorted list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PutItem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DeleteItem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 Ensure list remains sorted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GetItem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can be improved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First attempt: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Will 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implement an array-based list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CustomShape 1"/>
          <p:cNvSpPr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PutItem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Implementation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1" name="CustomShape 2"/>
          <p:cNvSpPr/>
          <p:nvPr/>
        </p:nvSpPr>
        <p:spPr>
          <a:xfrm>
            <a:off x="504000" y="1769040"/>
            <a:ext cx="9071280" cy="4384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Algorithm is simple: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lvl="1" indent="-21600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Find the place where new element should go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lvl="1" indent="-21600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Create space for the new element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lvl="1" indent="-21600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Insert the element in the space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 linear search is sufficient for finding the position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Create space by moving all subsequent elements down one space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CustomShape 1"/>
          <p:cNvSpPr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PutItem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Implementation (cont.)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445"/>
          <a:stretch/>
        </p:blipFill>
        <p:spPr>
          <a:xfrm>
            <a:off x="155791" y="1406517"/>
            <a:ext cx="7012376" cy="3609983"/>
          </a:xfrm>
          <a:prstGeom prst="rect">
            <a:avLst/>
          </a:prstGeom>
        </p:spPr>
      </p:pic>
      <p:sp>
        <p:nvSpPr>
          <p:cNvPr id="5" name="TextShape 2"/>
          <p:cNvSpPr txBox="1"/>
          <p:nvPr/>
        </p:nvSpPr>
        <p:spPr>
          <a:xfrm>
            <a:off x="0" y="6649984"/>
            <a:ext cx="10080625" cy="3886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buClr>
                <a:srgbClr val="000000"/>
              </a:buClr>
              <a:buSzPct val="45000"/>
            </a:pPr>
            <a:r>
              <a:rPr lang="en-US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	Figure </a:t>
            </a:r>
            <a:r>
              <a:rPr lang="en-US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4.1 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IN" dirty="0"/>
              <a:t>Putting an item into a sorted list (a) Original list (b) Put </a:t>
            </a:r>
            <a:r>
              <a:rPr lang="en-IN" dirty="0" err="1"/>
              <a:t>Becca</a:t>
            </a:r>
            <a:r>
              <a:rPr lang="en-IN" dirty="0"/>
              <a:t> </a:t>
            </a:r>
            <a:r>
              <a:rPr lang="en-IN" dirty="0" smtClean="0"/>
              <a:t>(c) Result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91" t="52401" r="33178"/>
          <a:stretch/>
        </p:blipFill>
        <p:spPr>
          <a:xfrm>
            <a:off x="6578600" y="2901315"/>
            <a:ext cx="3352800" cy="372083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CustomShape 1"/>
          <p:cNvSpPr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DeleteItem Implementation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5" name="CustomShape 2"/>
          <p:cNvSpPr/>
          <p:nvPr/>
        </p:nvSpPr>
        <p:spPr>
          <a:xfrm>
            <a:off x="504000" y="1769040"/>
            <a:ext cx="9071280" cy="4384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We assume the item to be 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deleted 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is in the list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Again, simple linear search to find the item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Once the item is found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lvl="1" indent="-21600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Move every subsequent element up one space (overwriting the element to be deleted)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lvl="1" indent="-21600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Decrement length by</a:t>
            </a:r>
            <a:r>
              <a:rPr lang="en-US" sz="2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one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GetItem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Implementation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7" name="CustomShape 2"/>
          <p:cNvSpPr/>
          <p:nvPr/>
        </p:nvSpPr>
        <p:spPr>
          <a:xfrm>
            <a:off x="504000" y="1769040"/>
            <a:ext cx="9071280" cy="4384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Using a sorted list allows us to improve on Unsorted 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List’s 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linear search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Simple optimization: Stop searching the list when we encounter an item greater than what 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we’re searching 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for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lvl="1" indent="-21600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Example: List is “</a:t>
            </a:r>
            <a:r>
              <a:rPr lang="en-US" sz="2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Alice,” 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“</a:t>
            </a:r>
            <a:r>
              <a:rPr lang="en-US" sz="2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Bob,” 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“</a:t>
            </a:r>
            <a:r>
              <a:rPr lang="en-US" sz="2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Diane,” 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“Ed” and </a:t>
            </a:r>
            <a:r>
              <a:rPr lang="en-US" sz="2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we’re 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searching for “</a:t>
            </a:r>
            <a:r>
              <a:rPr lang="en-US" sz="2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Chris”</a:t>
            </a:r>
            <a:endParaRPr lang="en-US" sz="18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lvl="1" indent="-21600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Search can stop once we reach “Diane” because “Chris” must come before “Diane”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CustomShape 1"/>
          <p:cNvSpPr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GetItem: Binary Search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9" name="CustomShape 2"/>
          <p:cNvSpPr/>
          <p:nvPr/>
        </p:nvSpPr>
        <p:spPr>
          <a:xfrm>
            <a:off x="504000" y="1769040"/>
            <a:ext cx="9071280" cy="4384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Binary Search: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An O(log</a:t>
            </a:r>
            <a:r>
              <a:rPr lang="en-US" sz="3200" b="0" strike="noStrike" spc="-1" baseline="-33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</a:t>
            </a:r>
            <a:r>
              <a:rPr lang="en-US" sz="3200" b="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) search algorithm where the search area is halved on every iteration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lvl="1" indent="-21600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Stops when item is found or when </a:t>
            </a:r>
            <a:r>
              <a:rPr lang="en-US" sz="2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there’s 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nothing left to search (item is not in list)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Requires a sorted list and random access to list elements (i.e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., 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 array-based list)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Linear search can be faster for smaller </a:t>
            </a:r>
            <a:r>
              <a:rPr lang="en-US" sz="3200" b="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 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(&lt;20)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330</TotalTime>
  <Words>1346</Words>
  <Application>Microsoft Macintosh PowerPoint</Application>
  <PresentationFormat>Custom</PresentationFormat>
  <Paragraphs>136</Paragraphs>
  <Slides>31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31</vt:i4>
      </vt:variant>
    </vt:vector>
  </HeadingPairs>
  <TitlesOfParts>
    <vt:vector size="34" baseType="lpstr">
      <vt:lpstr>Office Theme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dc:description/>
  <cp:lastModifiedBy>Julie Bolduc</cp:lastModifiedBy>
  <cp:revision>39</cp:revision>
  <dcterms:created xsi:type="dcterms:W3CDTF">2016-08-17T19:05:56Z</dcterms:created>
  <dcterms:modified xsi:type="dcterms:W3CDTF">2016-09-02T20:04:44Z</dcterms:modified>
  <dc:language>en-US</dc:language>
</cp:coreProperties>
</file>